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8"/>
      <p:bold r:id="rId9"/>
    </p:embeddedFont>
    <p:embeddedFont>
      <p:font typeface="Architects Daughter" panose="020B0604020202020204" charset="0"/>
      <p:regular r:id="rId10"/>
    </p:embeddedFont>
    <p:embeddedFont>
      <p:font typeface="Inter ExtraLight" panose="020B0604020202020204" charset="0"/>
      <p:regular r:id="rId11"/>
      <p:bold r:id="rId12"/>
    </p:embeddedFont>
    <p:embeddedFont>
      <p:font typeface="Inter Light" panose="020B0604020202020204" charset="0"/>
      <p:regular r:id="rId13"/>
      <p:bold r:id="rId14"/>
    </p:embeddedFont>
    <p:embeddedFont>
      <p:font typeface="Inter Medium" panose="020B0604020202020204" charset="0"/>
      <p:regular r:id="rId15"/>
      <p:bold r:id="rId16"/>
    </p:embeddedFont>
    <p:embeddedFont>
      <p:font typeface="Playfair Display" panose="00000500000000000000" pitchFamily="2" charset="0"/>
      <p:regular r:id="rId17"/>
      <p:bold r:id="rId18"/>
      <p:italic r:id="rId19"/>
      <p:boldItalic r:id="rId20"/>
    </p:embeddedFont>
    <p:embeddedFont>
      <p:font typeface="Playfair Display Medium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704A413-ED43-4382-9DD3-A96E2DD2B29F}">
  <a:tblStyle styleId="{6704A413-ED43-4382-9DD3-A96E2DD2B29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357D57B-FCF7-4272-B9C6-1B48E986FEC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-576525" y="577350"/>
            <a:ext cx="3988800" cy="3988800"/>
          </a:xfrm>
          <a:prstGeom prst="chord">
            <a:avLst>
              <a:gd name="adj1" fmla="val 2673960"/>
              <a:gd name="adj2" fmla="val 1892177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11150" y="0"/>
            <a:ext cx="4932849" cy="440385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1569375"/>
            <a:ext cx="3942300" cy="200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2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-5400000">
            <a:off x="690500" y="-806025"/>
            <a:ext cx="5541300" cy="5541300"/>
          </a:xfrm>
          <a:prstGeom prst="chord">
            <a:avLst>
              <a:gd name="adj1" fmla="val 2673960"/>
              <a:gd name="adj2" fmla="val 18921779"/>
            </a:avLst>
          </a:prstGeom>
          <a:solidFill>
            <a:srgbClr val="610B0B">
              <a:alpha val="20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" name="Google Shape;2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08300" y="0"/>
            <a:ext cx="3635700" cy="456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1219200" y="790200"/>
            <a:ext cx="4407300" cy="314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ExtraLight"/>
              <a:buChar char="✓"/>
              <a:defRPr sz="2800">
                <a:solidFill>
                  <a:schemeClr val="lt1"/>
                </a:solidFill>
                <a:latin typeface="Inter ExtraLight"/>
                <a:ea typeface="Inter ExtraLight"/>
                <a:cs typeface="Inter ExtraLight"/>
                <a:sym typeface="Inter ExtraLight"/>
              </a:defRPr>
            </a:lvl1pPr>
            <a:lvl2pPr marL="914400" lvl="1" indent="-406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ExtraLight"/>
              <a:buChar char="○"/>
              <a:defRPr sz="2800">
                <a:solidFill>
                  <a:schemeClr val="lt1"/>
                </a:solidFill>
                <a:latin typeface="Inter ExtraLight"/>
                <a:ea typeface="Inter ExtraLight"/>
                <a:cs typeface="Inter ExtraLight"/>
                <a:sym typeface="Inter ExtraLight"/>
              </a:defRPr>
            </a:lvl2pPr>
            <a:lvl3pPr marL="1371600" lvl="2" indent="-406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ExtraLight"/>
              <a:buChar char="●"/>
              <a:defRPr sz="2800">
                <a:solidFill>
                  <a:schemeClr val="lt1"/>
                </a:solidFill>
                <a:latin typeface="Inter ExtraLight"/>
                <a:ea typeface="Inter ExtraLight"/>
                <a:cs typeface="Inter ExtraLight"/>
                <a:sym typeface="Inter ExtraLight"/>
              </a:defRPr>
            </a:lvl3pPr>
            <a:lvl4pPr marL="1828800" lvl="3" indent="-406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ExtraLight"/>
              <a:buChar char="●"/>
              <a:defRPr sz="2800">
                <a:solidFill>
                  <a:schemeClr val="lt1"/>
                </a:solidFill>
                <a:latin typeface="Inter ExtraLight"/>
                <a:ea typeface="Inter ExtraLight"/>
                <a:cs typeface="Inter ExtraLight"/>
                <a:sym typeface="Inter ExtraLight"/>
              </a:defRPr>
            </a:lvl4pPr>
            <a:lvl5pPr marL="2286000" lvl="4" indent="-406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ExtraLight"/>
              <a:buChar char="○"/>
              <a:defRPr sz="2800">
                <a:solidFill>
                  <a:schemeClr val="lt1"/>
                </a:solidFill>
                <a:latin typeface="Inter ExtraLight"/>
                <a:ea typeface="Inter ExtraLight"/>
                <a:cs typeface="Inter ExtraLight"/>
                <a:sym typeface="Inter ExtraLight"/>
              </a:defRPr>
            </a:lvl5pPr>
            <a:lvl6pPr marL="2743200" lvl="5" indent="-406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ExtraLight"/>
              <a:buChar char="■"/>
              <a:defRPr sz="2800">
                <a:solidFill>
                  <a:schemeClr val="lt1"/>
                </a:solidFill>
                <a:latin typeface="Inter ExtraLight"/>
                <a:ea typeface="Inter ExtraLight"/>
                <a:cs typeface="Inter ExtraLight"/>
                <a:sym typeface="Inter ExtraLight"/>
              </a:defRPr>
            </a:lvl6pPr>
            <a:lvl7pPr marL="3200400" lvl="6" indent="-406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ExtraLight"/>
              <a:buChar char="●"/>
              <a:defRPr sz="2800">
                <a:solidFill>
                  <a:schemeClr val="lt1"/>
                </a:solidFill>
                <a:latin typeface="Inter ExtraLight"/>
                <a:ea typeface="Inter ExtraLight"/>
                <a:cs typeface="Inter ExtraLight"/>
                <a:sym typeface="Inter ExtraLight"/>
              </a:defRPr>
            </a:lvl7pPr>
            <a:lvl8pPr marL="3657600" lvl="7" indent="-406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ExtraLight"/>
              <a:buChar char="○"/>
              <a:defRPr sz="2800">
                <a:solidFill>
                  <a:schemeClr val="lt1"/>
                </a:solidFill>
                <a:latin typeface="Inter ExtraLight"/>
                <a:ea typeface="Inter ExtraLight"/>
                <a:cs typeface="Inter ExtraLight"/>
                <a:sym typeface="Inter ExtraLight"/>
              </a:defRPr>
            </a:lvl8pPr>
            <a:lvl9pPr marL="4114800" lvl="8" indent="-406400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2800"/>
              <a:buFont typeface="Inter ExtraLight"/>
              <a:buChar char="■"/>
              <a:defRPr sz="2800">
                <a:solidFill>
                  <a:schemeClr val="lt1"/>
                </a:solidFill>
                <a:latin typeface="Inter ExtraLight"/>
                <a:ea typeface="Inter ExtraLight"/>
                <a:cs typeface="Inter ExtraLight"/>
                <a:sym typeface="Inter ExtraLight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/>
          <p:nvPr/>
        </p:nvSpPr>
        <p:spPr>
          <a:xfrm>
            <a:off x="721100" y="490575"/>
            <a:ext cx="4266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</a:t>
            </a:r>
            <a:endParaRPr sz="960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>
            <a:off x="5733000" y="577350"/>
            <a:ext cx="3988800" cy="3988800"/>
          </a:xfrm>
          <a:prstGeom prst="chord">
            <a:avLst>
              <a:gd name="adj1" fmla="val 2673960"/>
              <a:gd name="adj2" fmla="val 1892177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 rot="10800000">
            <a:off x="-223925" y="228600"/>
            <a:ext cx="1528200" cy="1528200"/>
          </a:xfrm>
          <a:prstGeom prst="chord">
            <a:avLst>
              <a:gd name="adj1" fmla="val 2673960"/>
              <a:gd name="adj2" fmla="val 1892177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55300" y="748950"/>
            <a:ext cx="4549500" cy="487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55275" y="1506350"/>
            <a:ext cx="2125800" cy="286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✓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3279125" y="1506350"/>
            <a:ext cx="2125800" cy="286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✓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" name="Google Shape;3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39113" y="0"/>
            <a:ext cx="3604894" cy="4370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1_1_1_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748950"/>
            <a:ext cx="45495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506348"/>
            <a:ext cx="45495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Inter Light"/>
              <a:buChar char="✓"/>
              <a:defRPr sz="2000">
                <a:solidFill>
                  <a:schemeClr val="dk2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Inter Light"/>
              <a:buChar char="○"/>
              <a:defRPr sz="2000">
                <a:solidFill>
                  <a:schemeClr val="dk2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lvl="2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nter Light"/>
              <a:buChar char="●"/>
              <a:defRPr sz="2000">
                <a:solidFill>
                  <a:schemeClr val="dk2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lvl="3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nter Light"/>
              <a:buChar char="●"/>
              <a:defRPr sz="2000">
                <a:solidFill>
                  <a:schemeClr val="dk2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lvl="4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Inter Light"/>
              <a:buChar char="○"/>
              <a:defRPr sz="2000">
                <a:solidFill>
                  <a:schemeClr val="dk2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lvl="5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Inter Light"/>
              <a:buChar char="■"/>
              <a:defRPr sz="2000">
                <a:solidFill>
                  <a:schemeClr val="dk2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lvl="6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Inter Light"/>
              <a:buChar char="●"/>
              <a:defRPr sz="2000">
                <a:solidFill>
                  <a:schemeClr val="dk2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lvl="7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Inter Light"/>
              <a:buChar char="○"/>
              <a:defRPr sz="2000">
                <a:solidFill>
                  <a:schemeClr val="dk2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lvl="8" indent="-3556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2000"/>
              <a:buFont typeface="Inter Light"/>
              <a:buChar char="■"/>
              <a:defRPr sz="2000">
                <a:solidFill>
                  <a:schemeClr val="dk2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200">
                <a:solidFill>
                  <a:schemeClr val="accent2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r" rtl="0">
              <a:buNone/>
              <a:defRPr sz="1200">
                <a:solidFill>
                  <a:schemeClr val="accent2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algn="r" rtl="0">
              <a:buNone/>
              <a:defRPr sz="1200">
                <a:solidFill>
                  <a:schemeClr val="accent2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algn="r" rtl="0">
              <a:buNone/>
              <a:defRPr sz="1200">
                <a:solidFill>
                  <a:schemeClr val="accent2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algn="r" rtl="0">
              <a:buNone/>
              <a:defRPr sz="1200">
                <a:solidFill>
                  <a:schemeClr val="accent2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algn="r" rtl="0">
              <a:buNone/>
              <a:defRPr sz="1200">
                <a:solidFill>
                  <a:schemeClr val="accent2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algn="r" rtl="0">
              <a:buNone/>
              <a:defRPr sz="1200">
                <a:solidFill>
                  <a:schemeClr val="accent2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algn="r" rtl="0">
              <a:buNone/>
              <a:defRPr sz="1200">
                <a:solidFill>
                  <a:schemeClr val="accent2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algn="r" rtl="0">
              <a:buNone/>
              <a:defRPr sz="1200">
                <a:solidFill>
                  <a:schemeClr val="accent2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60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egon.gov/ode/educator-resources/assessment/Documents/writing_tips_learning_goals_success_criteria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saa.wested.org/wp-content/uploads/2020/01/Learning_Goals-and_Success_Criteria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 rot="-348896">
            <a:off x="287059" y="1241266"/>
            <a:ext cx="3212732" cy="224928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Architects Daughter"/>
                <a:ea typeface="Architects Daughter"/>
                <a:cs typeface="Architects Daughter"/>
                <a:sym typeface="Architects Daughter"/>
              </a:rPr>
              <a:t>P-Tech PLC 8.29.23</a:t>
            </a:r>
            <a:endParaRPr b="1"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378400" y="4050325"/>
            <a:ext cx="2802900" cy="874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u="sng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r:id="rId3"/>
              </a:rPr>
              <a:t>Examples/Understanding</a:t>
            </a:r>
            <a:endParaRPr sz="2800" b="1">
              <a:solidFill>
                <a:schemeClr val="accent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2"/>
          </p:nvPr>
        </p:nvSpPr>
        <p:spPr>
          <a:xfrm>
            <a:off x="112125" y="1533325"/>
            <a:ext cx="5395800" cy="22647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I am learning how to write a learning intentions and suc</a:t>
            </a:r>
            <a:r>
              <a:rPr lang="en-US" sz="2600" dirty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</a:t>
            </a:r>
            <a:r>
              <a:rPr lang="en" sz="2600" dirty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ess criteria that are aligned to a specific lesson</a:t>
            </a:r>
            <a:r>
              <a:rPr lang="en" sz="1100" dirty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.</a:t>
            </a:r>
            <a:endParaRPr sz="1100" dirty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86" name="Google Shape;86;p16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87" name="Google Shape;87;p16"/>
          <p:cNvSpPr txBox="1"/>
          <p:nvPr/>
        </p:nvSpPr>
        <p:spPr>
          <a:xfrm>
            <a:off x="434475" y="392425"/>
            <a:ext cx="4695578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 b="1" dirty="0">
                <a:solidFill>
                  <a:schemeClr val="accent3"/>
                </a:solidFill>
                <a:latin typeface="Amatic SC"/>
                <a:ea typeface="Amatic SC"/>
                <a:cs typeface="Amatic SC"/>
                <a:sym typeface="Amatic SC"/>
              </a:rPr>
              <a:t>Learning Intentions</a:t>
            </a:r>
            <a:endParaRPr sz="5600" b="1" dirty="0">
              <a:solidFill>
                <a:schemeClr val="accent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/>
          <p:nvPr/>
        </p:nvSpPr>
        <p:spPr>
          <a:xfrm rot="10800000">
            <a:off x="-348346" y="421850"/>
            <a:ext cx="2375400" cy="2375400"/>
          </a:xfrm>
          <a:prstGeom prst="chord">
            <a:avLst>
              <a:gd name="adj1" fmla="val 2673960"/>
              <a:gd name="adj2" fmla="val 18921779"/>
            </a:avLst>
          </a:prstGeom>
          <a:solidFill>
            <a:srgbClr val="FFF0ED">
              <a:alpha val="290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ctrTitle" idx="4294967295"/>
          </p:nvPr>
        </p:nvSpPr>
        <p:spPr>
          <a:xfrm>
            <a:off x="699825" y="629350"/>
            <a:ext cx="3364500" cy="101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latin typeface="Amatic SC"/>
                <a:ea typeface="Amatic SC"/>
                <a:cs typeface="Amatic SC"/>
                <a:sym typeface="Amatic SC"/>
              </a:rPr>
              <a:t>Success Criteria</a:t>
            </a:r>
            <a:endParaRPr sz="4800" b="1" dirty="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95" name="Google Shape;95;p17"/>
          <p:cNvSpPr txBox="1"/>
          <p:nvPr/>
        </p:nvSpPr>
        <p:spPr>
          <a:xfrm rot="860">
            <a:off x="5141924" y="4569666"/>
            <a:ext cx="3596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Inter Light"/>
                <a:ea typeface="Inter Light"/>
                <a:cs typeface="Inter Light"/>
                <a:sym typeface="Inter Light"/>
                <a:hlinkClick r:id="rId3"/>
              </a:rPr>
              <a:t>More Examples</a:t>
            </a:r>
            <a:endParaRPr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210225" y="1809375"/>
            <a:ext cx="65169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Architects Daughter"/>
              <a:buAutoNum type="arabicParenR"/>
            </a:pPr>
            <a:r>
              <a:rPr lang="en" sz="2500" dirty="0">
                <a:solidFill>
                  <a:schemeClr val="accent3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I can define the purpose of setting a Learning Goal for students.</a:t>
            </a:r>
            <a:endParaRPr sz="2500" dirty="0">
              <a:solidFill>
                <a:schemeClr val="accent3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chitects Daughter"/>
              <a:buAutoNum type="arabicParenR"/>
            </a:pPr>
            <a:r>
              <a:rPr lang="en" sz="2500" dirty="0">
                <a:solidFill>
                  <a:schemeClr val="accent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I can explain the connection between a Learning Goal and Success Criteria.</a:t>
            </a:r>
            <a:endParaRPr sz="2500" dirty="0">
              <a:solidFill>
                <a:schemeClr val="accent2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chitects Daughter"/>
              <a:buAutoNum type="arabicParenR"/>
            </a:pPr>
            <a:r>
              <a:rPr lang="en" sz="2500" dirty="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I can plan backwards from my learning criteria to reach the learning goal. </a:t>
            </a:r>
            <a:endParaRPr sz="2500" dirty="0">
              <a:solidFill>
                <a:schemeClr val="lt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97" name="Google Shape;9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44961">
            <a:off x="6713525" y="404000"/>
            <a:ext cx="2112075" cy="211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body" idx="1"/>
          </p:nvPr>
        </p:nvSpPr>
        <p:spPr>
          <a:xfrm>
            <a:off x="939000" y="790225"/>
            <a:ext cx="4751100" cy="375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Learning Intention and Success Criteria are too broad if they can describe student learning for more than a lesson or two.</a:t>
            </a:r>
            <a:endParaRPr sz="3400"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-Dean Pierce</a:t>
            </a:r>
            <a:endParaRPr sz="1700"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03" name="Google Shape;103;p18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ctrTitle" idx="4294967295"/>
          </p:nvPr>
        </p:nvSpPr>
        <p:spPr>
          <a:xfrm>
            <a:off x="167250" y="636175"/>
            <a:ext cx="4017000" cy="2049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</a:rPr>
              <a:t>Let’s Share</a:t>
            </a:r>
            <a:endParaRPr sz="7200">
              <a:solidFill>
                <a:schemeClr val="lt1"/>
              </a:solidFill>
            </a:endParaRPr>
          </a:p>
        </p:txBody>
      </p:sp>
      <p:sp>
        <p:nvSpPr>
          <p:cNvPr id="109" name="Google Shape;109;p19"/>
          <p:cNvSpPr txBox="1">
            <a:spLocks noGrp="1"/>
          </p:cNvSpPr>
          <p:nvPr>
            <p:ph type="subTitle" idx="4294967295"/>
          </p:nvPr>
        </p:nvSpPr>
        <p:spPr>
          <a:xfrm>
            <a:off x="406424" y="2861450"/>
            <a:ext cx="5312625" cy="198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700" b="1" dirty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10th grade Science or Math</a:t>
            </a:r>
            <a:endParaRPr sz="2700" b="1" dirty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700" b="1" dirty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11th grade ELA or History</a:t>
            </a:r>
            <a:endParaRPr sz="2700" b="1" dirty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2700" b="1" dirty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9th grade Math or Social Studies</a:t>
            </a:r>
            <a:endParaRPr sz="2700" b="1" dirty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10" name="Google Shape;110;p19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5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11" name="Google Shape;111;p19"/>
          <p:cNvSpPr/>
          <p:nvPr/>
        </p:nvSpPr>
        <p:spPr>
          <a:xfrm>
            <a:off x="5719050" y="715463"/>
            <a:ext cx="3988800" cy="3988800"/>
          </a:xfrm>
          <a:prstGeom prst="chord">
            <a:avLst>
              <a:gd name="adj1" fmla="val 2673960"/>
              <a:gd name="adj2" fmla="val 18921779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2" name="Google Shape;1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72723">
            <a:off x="6152189" y="1261589"/>
            <a:ext cx="2896548" cy="2896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eeble template">
  <a:themeElements>
    <a:clrScheme name="Custom 347">
      <a:dk1>
        <a:srgbClr val="333A47"/>
      </a:dk1>
      <a:lt1>
        <a:srgbClr val="FFFFFF"/>
      </a:lt1>
      <a:dk2>
        <a:srgbClr val="707379"/>
      </a:dk2>
      <a:lt2>
        <a:srgbClr val="FFF0ED"/>
      </a:lt2>
      <a:accent1>
        <a:srgbClr val="FFB9A7"/>
      </a:accent1>
      <a:accent2>
        <a:srgbClr val="D26A50"/>
      </a:accent2>
      <a:accent3>
        <a:srgbClr val="8BB0C4"/>
      </a:accent3>
      <a:accent4>
        <a:srgbClr val="5F759B"/>
      </a:accent4>
      <a:accent5>
        <a:srgbClr val="E2C7A1"/>
      </a:accent5>
      <a:accent6>
        <a:srgbClr val="B28F64"/>
      </a:accent6>
      <a:hlink>
        <a:srgbClr val="425C8B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</Words>
  <Application>Microsoft Office PowerPoint</Application>
  <PresentationFormat>On-screen Show (16:9)</PresentationFormat>
  <Paragraphs>21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Playfair Display Medium</vt:lpstr>
      <vt:lpstr>Inter Light</vt:lpstr>
      <vt:lpstr>Arial</vt:lpstr>
      <vt:lpstr>Amatic SC</vt:lpstr>
      <vt:lpstr>Inter ExtraLight</vt:lpstr>
      <vt:lpstr>Architects Daughter</vt:lpstr>
      <vt:lpstr>Inter Medium</vt:lpstr>
      <vt:lpstr>Playfair Display</vt:lpstr>
      <vt:lpstr>Feeble template</vt:lpstr>
      <vt:lpstr>P-Tech PLC 8.29.23</vt:lpstr>
      <vt:lpstr>Examples/Understanding</vt:lpstr>
      <vt:lpstr>Success Criteria</vt:lpstr>
      <vt:lpstr>PowerPoint Presentation</vt:lpstr>
      <vt:lpstr>Let’s Share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P-Tech PLC 8.29.23</dc:title>
  <dc:creator>Pierce, Efrem</dc:creator>
  <cp:lastModifiedBy>Pierce, Efrem</cp:lastModifiedBy>
  <cp:revision>1</cp:revision>
  <dcterms:modified xsi:type="dcterms:W3CDTF">2024-02-16T16:59:12Z</dcterms:modified>
</cp:coreProperties>
</file>